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1777" r:id="rId2"/>
    <p:sldId id="258" r:id="rId3"/>
    <p:sldId id="390" r:id="rId4"/>
    <p:sldId id="396" r:id="rId5"/>
    <p:sldId id="397" r:id="rId6"/>
    <p:sldId id="398" r:id="rId7"/>
    <p:sldId id="399" r:id="rId8"/>
    <p:sldId id="400" r:id="rId9"/>
    <p:sldId id="410" r:id="rId10"/>
    <p:sldId id="411" r:id="rId11"/>
    <p:sldId id="414" r:id="rId12"/>
    <p:sldId id="415" r:id="rId13"/>
    <p:sldId id="402" r:id="rId14"/>
    <p:sldId id="403" r:id="rId15"/>
    <p:sldId id="404" r:id="rId16"/>
    <p:sldId id="405" r:id="rId17"/>
    <p:sldId id="407" r:id="rId18"/>
    <p:sldId id="408" r:id="rId19"/>
    <p:sldId id="406" r:id="rId20"/>
    <p:sldId id="391" r:id="rId21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7" autoAdjust="0"/>
    <p:restoredTop sz="96327"/>
  </p:normalViewPr>
  <p:slideViewPr>
    <p:cSldViewPr snapToGrid="0">
      <p:cViewPr varScale="1">
        <p:scale>
          <a:sx n="104" d="100"/>
          <a:sy n="104" d="100"/>
        </p:scale>
        <p:origin x="208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800" kern="100" dirty="0">
              <a:effectLst/>
              <a:latin typeface="等线" panose="02010600030101010101" pitchFamily="2" charset="-122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DFFA2-3818-7D37-F1CC-64C734F1F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EDDA7AF-B4A4-09D9-E830-750D19113D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9840AC6-A07A-221A-D488-9DEF297BA7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7A3E25-045C-C28C-96BD-A83C485F7F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9639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3E053-213B-BBB8-E969-C2D9721375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91161F1-8E65-2D07-1FB3-A24E0A63AE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43F7191-6EC4-84B9-9C7C-48845E3593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D7B69E4-3D03-84B3-637D-38DD867B6E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2665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62E51-ACFF-0F11-BAAF-735C9EF4B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C2B4E93-E4B0-E928-7338-32D3168396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BC4619A-F473-B38A-14E0-4A442D4DF9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5D27B1-8EE9-3716-53A2-4E34C03A54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9150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83B07-2928-93F2-62AF-976F5981F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3FED3A9-74E5-FEDA-55D9-FE68F8E7D5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94FA6E3-816F-D0E6-1EFC-ECB1BFEBE7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C990B4C-6C15-D5C0-B108-707E29536A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3696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66347F-0D6E-70CF-9853-2FC77215E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846D7A5-A282-4A75-4ADF-EFFC966203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8DD306B-D953-5F3E-74D2-CC9A15E750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BF3A4F-0C1F-76B0-52C3-2B42560B84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786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8B82F-49E4-6790-AA88-8527BA268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1C85E22-EBF0-81BF-41D8-D08B2BFD03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DE99583-9C1C-C4A9-C4EB-22A13BFD19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6BC7A6-5FB8-088E-D5A9-AC70BDEEAA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4346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8012E-E730-8A19-2F85-7FD0BF9CF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0A4BAC4-373B-2C66-AF9B-F9AD0C3E05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80ED5EE-21BA-F8D2-191D-E1408AC0EB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6E8816-EB53-B776-2C2A-664305AC05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606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572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9EE4D-5FAE-FF72-0037-DE2615B00D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E5C6B65-AF8B-DD9E-5F6B-A233DEC6A8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3C443C9-A4A9-7D8E-F54B-50E9DFF66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BEC85E-4B18-ABBD-5C4A-02FAD8ECF7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693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F11B-B3D5-08A8-5EB6-DC70EE4D0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E1C85FA-BDAB-7869-1F35-724F99965A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B7E46E7-B132-CC50-0956-B10C3F7816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49DC47-F088-502D-7D13-FCED31BEE2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2144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70042-1386-A7E1-E7F4-32F8BD8ED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436A09F-23AB-D246-018B-32C52F1322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001FE59-E3A1-2E2F-CB38-DAE9F2D939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03DE11-9AE8-0277-AB51-5171BE6834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154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432C98-DEED-5126-4C77-89841DBF0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DA4E31D-144E-EA35-2DEF-EF0C89A713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08A607-92E7-3313-72B9-9CCD0BED23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6875283-C949-669E-2501-BAB49F140B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809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EEBF3-3580-9972-4AF0-E8FF8F544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F7EA25B-4B1B-D038-CEC9-45436057DB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A881A42-6E9B-00F3-E024-74DEAAF93A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3AE1CD-DB85-A806-50AB-CB6542C407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1648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bg>
      <p:bgPr>
        <a:solidFill>
          <a:srgbClr val="E9EC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illfish.vqhUAp"/>
          <p:cNvPicPr/>
          <p:nvPr isPhoto="1" userDrawn="1"/>
        </p:nvPicPr>
        <p:blipFill>
          <a:blip r:embed="rId2" cstate="screen">
            <a:alphaModFix amt="20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  <a:solidFill>
            <a:srgbClr val="EEF0F4"/>
          </a:solidFill>
        </p:spPr>
      </p:pic>
      <p:grpSp>
        <p:nvGrpSpPr>
          <p:cNvPr id="3" name="组合 2"/>
          <p:cNvGrpSpPr/>
          <p:nvPr userDrawn="1"/>
        </p:nvGrpSpPr>
        <p:grpSpPr>
          <a:xfrm>
            <a:off x="0" y="6104899"/>
            <a:ext cx="12192000" cy="932115"/>
            <a:chOff x="0" y="6104899"/>
            <a:chExt cx="12192000" cy="932115"/>
          </a:xfrm>
        </p:grpSpPr>
        <p:sp>
          <p:nvSpPr>
            <p:cNvPr id="11" name="任意多边形: 形状 10"/>
            <p:cNvSpPr/>
            <p:nvPr userDrawn="1"/>
          </p:nvSpPr>
          <p:spPr>
            <a:xfrm flipH="1">
              <a:off x="0" y="6109132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ea"/>
                <a:ea typeface="+mn-ea"/>
              </a:endParaRPr>
            </a:p>
          </p:txBody>
        </p:sp>
        <p:sp>
          <p:nvSpPr>
            <p:cNvPr id="12" name="任意多边形: 形状 11"/>
            <p:cNvSpPr/>
            <p:nvPr userDrawn="1"/>
          </p:nvSpPr>
          <p:spPr>
            <a:xfrm flipH="1">
              <a:off x="8737939" y="610489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  <p:sp>
          <p:nvSpPr>
            <p:cNvPr id="13" name="任意多边形: 形状 12"/>
            <p:cNvSpPr/>
            <p:nvPr userDrawn="1"/>
          </p:nvSpPr>
          <p:spPr>
            <a:xfrm flipH="1">
              <a:off x="9766476" y="6162907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20386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8812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1" y="0"/>
            <a:ext cx="12192000" cy="4921250"/>
          </a:xfrm>
          <a:prstGeom prst="roundRect">
            <a:avLst>
              <a:gd name="adj" fmla="val 0"/>
            </a:avLst>
          </a:prstGeom>
          <a:solidFill>
            <a:srgbClr val="203864"/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126736" y="2357659"/>
            <a:ext cx="10167125" cy="840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5400" b="1" spc="200" dirty="0"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5.8 </a:t>
            </a:r>
            <a:r>
              <a:rPr lang="en-US" altLang="zh-CN" sz="5400" b="1" spc="200" dirty="0" err="1"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DeepSeek</a:t>
            </a:r>
            <a:r>
              <a:rPr lang="zh-CN" altLang="en-US" sz="5400" b="1" spc="200" dirty="0"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的深度思考能力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47999" y="5467425"/>
            <a:ext cx="6096000" cy="1081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8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华中科技大学软件学院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8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3200" b="1" dirty="0">
                <a:latin typeface="微软雅黑" panose="020B0503020204020204" charset="-122"/>
                <a:ea typeface="微软雅黑" panose="020B0503020204020204" charset="-122"/>
              </a:rPr>
              <a:t>陈 伟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86" y="252526"/>
            <a:ext cx="2841150" cy="5745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505" y="281211"/>
            <a:ext cx="11951335" cy="3606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2100"/>
              </a:lnSpc>
              <a:spcAft>
                <a:spcPts val="900"/>
              </a:spcAft>
            </a:pPr>
            <a:r>
              <a:rPr lang="en-US" altLang="zh-CN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DeepSeekMath: Pushing the Limits of Mathematical Reasoning in Open Language Models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55955" y="2332355"/>
            <a:ext cx="4372610" cy="33959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亮点二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使用在线学习框架取代</a:t>
            </a:r>
            <a:r>
              <a:rPr kumimoji="1" 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离线框架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他们发现，在强化学习的过程中，不断实时生成的数据比固定不变的数据训练效果更好（在线采样和离线采样：在线采样表示训练数据来自实时训练策略模型的探索结果，离线采样表示训练数据来自初始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SFT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模型的采样结果。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RFT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DPO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遵循离线样式，而在线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RFT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GRPO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遵循在线样式。）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3845" y="2060575"/>
            <a:ext cx="6477000" cy="40005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FB1C96F-7C12-B04E-23D5-994AB645E78E}"/>
              </a:ext>
            </a:extLst>
          </p:cNvPr>
          <p:cNvSpPr txBox="1"/>
          <p:nvPr/>
        </p:nvSpPr>
        <p:spPr>
          <a:xfrm>
            <a:off x="573895" y="998429"/>
            <a:ext cx="11044209" cy="795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02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月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05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-GB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 </a:t>
            </a:r>
            <a:r>
              <a:rPr kumimoji="1" lang="en-GB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-US" altLang="en-GB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Math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，研究进入数学领域</a:t>
            </a:r>
          </a:p>
          <a:p>
            <a:pPr>
              <a:lnSpc>
                <a:spcPct val="120000"/>
              </a:lnSpc>
            </a:pP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由于性能出色，全球第一届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奥数竞赛，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TOP-4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团队都基于 </a:t>
            </a:r>
            <a:r>
              <a:rPr kumimoji="1" lang="en-GB" altLang="zh-CN" sz="2000" b="1" u="sng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DeepSeek</a:t>
            </a:r>
            <a:r>
              <a:rPr kumimoji="1" lang="en-US" altLang="en-GB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Math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作为基础模型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7660" y="281211"/>
            <a:ext cx="10952567" cy="360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100"/>
              </a:lnSpc>
              <a:spcAft>
                <a:spcPts val="900"/>
              </a:spcAft>
            </a:pPr>
            <a:r>
              <a:rPr lang="en-US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DeepSeek-V2: A Strong, Economical, and Efficient Mixture-of-Experts Language Model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19716" y="956098"/>
            <a:ext cx="109525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07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DeepSeek-V2 236B </a:t>
            </a:r>
            <a:r>
              <a:rPr kumimoji="1"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空降（</a:t>
            </a:r>
            <a:r>
              <a:rPr kumimoji="1"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激活参数为 </a:t>
            </a:r>
            <a:r>
              <a:rPr kumimoji="1"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21B</a:t>
            </a:r>
            <a:r>
              <a:rPr kumimoji="1"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），模型表现位于世界前列，国内全面开放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55955" y="1790065"/>
            <a:ext cx="5440045" cy="8724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亮点一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性能最高，成本最低</a:t>
            </a:r>
          </a:p>
          <a:p>
            <a:endParaRPr kumimoji="1" lang="zh-CN" altLang="en-US" dirty="0">
              <a:solidFill>
                <a:srgbClr val="191B1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/>
        </p:nvPicPr>
        <p:blipFill>
          <a:blip r:embed="rId3"/>
          <a:srcRect b="13435"/>
          <a:stretch>
            <a:fillRect/>
          </a:stretch>
        </p:blipFill>
        <p:spPr>
          <a:xfrm>
            <a:off x="4904336" y="3142579"/>
            <a:ext cx="6948805" cy="2608580"/>
          </a:xfrm>
          <a:prstGeom prst="rect">
            <a:avLst/>
          </a:prstGeom>
        </p:spPr>
      </p:pic>
      <p:pic>
        <p:nvPicPr>
          <p:cNvPr id="11" name="图片 10"/>
          <p:cNvPicPr/>
          <p:nvPr/>
        </p:nvPicPr>
        <p:blipFill>
          <a:blip r:embed="rId4"/>
          <a:srcRect b="6435"/>
          <a:stretch>
            <a:fillRect/>
          </a:stretch>
        </p:blipFill>
        <p:spPr>
          <a:xfrm>
            <a:off x="655955" y="2346325"/>
            <a:ext cx="3693795" cy="41001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7660" y="281211"/>
            <a:ext cx="10952567" cy="360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100"/>
              </a:lnSpc>
              <a:spcAft>
                <a:spcPts val="900"/>
              </a:spcAft>
            </a:pPr>
            <a:r>
              <a:rPr lang="en-US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DeepSeek-V2: A Strong, Economical, and Efficient Mixture-of-Experts Language Model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48101" y="1978191"/>
            <a:ext cx="507233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亮点二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：使用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MLA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替代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GQA</a:t>
            </a: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MLA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比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GQA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多了一个压缩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KV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缓存的步骤，数据陡然变小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48101" y="3545371"/>
            <a:ext cx="507233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亮点三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：让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MLA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RoPE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兼容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RoPE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是另一项重要的技术，为了使二者兼容，进行了额外的解耦设计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4B2DDC7-11D9-8635-20A2-7A43885D404F}"/>
              </a:ext>
            </a:extLst>
          </p:cNvPr>
          <p:cNvSpPr txBox="1"/>
          <p:nvPr/>
        </p:nvSpPr>
        <p:spPr>
          <a:xfrm>
            <a:off x="6061118" y="1978191"/>
            <a:ext cx="55111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亮点四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：硬件层面优化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限制每个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Token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生成的请求设备数和参与专家数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专家级负载、设备级负载、通信负载的平衡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混合引擎并行策略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定制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CUDA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内核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32A91D1-C636-5270-5F8E-057739EF73C4}"/>
              </a:ext>
            </a:extLst>
          </p:cNvPr>
          <p:cNvSpPr txBox="1"/>
          <p:nvPr/>
        </p:nvSpPr>
        <p:spPr>
          <a:xfrm>
            <a:off x="6061118" y="4056546"/>
            <a:ext cx="591439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亮点五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其他算法优化</a:t>
            </a: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令牌丢弃：当设备计算负载过高时，丢弃亲和力低的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Token</a:t>
            </a:r>
            <a:endParaRPr kumimoji="1" lang="zh-CN" altLang="en-US" dirty="0">
              <a:solidFill>
                <a:srgbClr val="191B1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FP8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混合精度计算：根据具体场景使用不同精度的浮点运算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在线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RL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框架：实时获得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RL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...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AD6E468-A389-30BA-56AE-BC415575A3F8}"/>
              </a:ext>
            </a:extLst>
          </p:cNvPr>
          <p:cNvSpPr txBox="1"/>
          <p:nvPr/>
        </p:nvSpPr>
        <p:spPr>
          <a:xfrm>
            <a:off x="619716" y="956098"/>
            <a:ext cx="109525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07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DeepSeek-V2 236B </a:t>
            </a:r>
            <a:r>
              <a:rPr kumimoji="1"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空降（</a:t>
            </a:r>
            <a:r>
              <a:rPr kumimoji="1"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激活参数为 </a:t>
            </a:r>
            <a:r>
              <a:rPr kumimoji="1"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21B</a:t>
            </a:r>
            <a:r>
              <a:rPr kumimoji="1"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），模型表现位于世界前列，国内全面开放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374EA-AC91-2A2C-A09B-897322E8D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E6F01A0-9CFB-A4A7-8BDC-ABCB373306EA}"/>
              </a:ext>
            </a:extLst>
          </p:cNvPr>
          <p:cNvSpPr txBox="1"/>
          <p:nvPr/>
        </p:nvSpPr>
        <p:spPr>
          <a:xfrm>
            <a:off x="217660" y="281211"/>
            <a:ext cx="1095256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20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lang="en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-Prover: Advancing Theorem Proving in LLMs through Large-Scale Synthetic Data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01B47F0-4C15-23F0-BBC0-ECEB558A97F4}"/>
              </a:ext>
            </a:extLst>
          </p:cNvPr>
          <p:cNvSpPr txBox="1"/>
          <p:nvPr/>
        </p:nvSpPr>
        <p:spPr>
          <a:xfrm>
            <a:off x="604029" y="919659"/>
            <a:ext cx="106804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 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-Prover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，进一步聚焦于数学定理证明领域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6B14C1-8816-6988-D598-8CB0212E8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7437" y="1670639"/>
            <a:ext cx="6987254" cy="424731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EABD39E-602C-9079-D6E3-1340136E04EB}"/>
              </a:ext>
            </a:extLst>
          </p:cNvPr>
          <p:cNvSpPr txBox="1"/>
          <p:nvPr/>
        </p:nvSpPr>
        <p:spPr>
          <a:xfrm>
            <a:off x="604029" y="1596580"/>
            <a:ext cx="42637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亮点一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利用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将自然语言表达的数学问题，转为计算机可识别的“形式数学语言”（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Lean 4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，一种专用于形式化数学定理证明的工具）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亮点二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同时进行定理的证明和反证以提高训练效率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亮点三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Self-Instruct 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的方式，用自己合成的数据来训练自己（后被应用于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中）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亮点四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通过高级模型蒸馏一些高质量的数据，作为冷启动数据（后被应用于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中）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44B0879-A3B3-2AF0-9560-2A87B15C81FA}"/>
              </a:ext>
            </a:extLst>
          </p:cNvPr>
          <p:cNvSpPr txBox="1"/>
          <p:nvPr/>
        </p:nvSpPr>
        <p:spPr>
          <a:xfrm>
            <a:off x="344357" y="5992014"/>
            <a:ext cx="11503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）在 </a:t>
            </a:r>
            <a:r>
              <a:rPr lang="en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Lean 4 miniF2F 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测试中，该模型 </a:t>
            </a:r>
            <a:r>
              <a:rPr lang="en-US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64 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样本全证明生成准确率达 </a:t>
            </a:r>
            <a:r>
              <a:rPr lang="en-US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46.3% 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，累计准确率为 </a:t>
            </a:r>
            <a:r>
              <a:rPr lang="en-US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52%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，超过基线模型 </a:t>
            </a:r>
            <a:r>
              <a:rPr lang="en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GPT-4</a:t>
            </a:r>
            <a:r>
              <a:rPr lang="zh-CN" altLang="e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23.0%</a:t>
            </a:r>
            <a:r>
              <a:rPr lang="zh-CN" altLang="e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）在 </a:t>
            </a:r>
            <a:r>
              <a:rPr lang="en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Lean 4 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形式化国际数学奥林匹克（</a:t>
            </a:r>
            <a:r>
              <a:rPr lang="en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FIMO</a:t>
            </a:r>
            <a:r>
              <a:rPr lang="zh-CN" altLang="e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基准测试中，该模型成功证明 </a:t>
            </a:r>
            <a:r>
              <a:rPr lang="en-US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148 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个问题中的 </a:t>
            </a:r>
            <a:r>
              <a:rPr lang="en-US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个，而 </a:t>
            </a:r>
            <a:r>
              <a:rPr lang="en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GPT-4 </a:t>
            </a:r>
            <a:r>
              <a:rPr lang="zh-CN" alt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一题未证出。</a:t>
            </a:r>
            <a:endParaRPr kumimoji="1"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584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522AE-4F3C-B5E2-3DE2-B3EE7B2EB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FAC6978-B132-61A6-D798-8DBCA4165026}"/>
              </a:ext>
            </a:extLst>
          </p:cNvPr>
          <p:cNvSpPr txBox="1"/>
          <p:nvPr/>
        </p:nvSpPr>
        <p:spPr>
          <a:xfrm>
            <a:off x="217660" y="281211"/>
            <a:ext cx="1095256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DeepSeek-Prover-V1.5: Harnessing Proof Assistant Feedback for Reinforcement Learning and Monte-Carlo Tree Search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76CDCC6-A98E-9524-CB7B-5B7271BD71B3}"/>
              </a:ext>
            </a:extLst>
          </p:cNvPr>
          <p:cNvSpPr txBox="1"/>
          <p:nvPr/>
        </p:nvSpPr>
        <p:spPr>
          <a:xfrm>
            <a:off x="583247" y="1033959"/>
            <a:ext cx="9703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 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Prover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系列第二个模型 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DeepSeek-Prover-1.5-7B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F2A572-94D9-76C4-9F04-F459F61D9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294" y="1641764"/>
            <a:ext cx="5575324" cy="468564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9229926-0310-9DD4-EB75-4F19919A1DEF}"/>
              </a:ext>
            </a:extLst>
          </p:cNvPr>
          <p:cNvSpPr txBox="1"/>
          <p:nvPr/>
        </p:nvSpPr>
        <p:spPr>
          <a:xfrm>
            <a:off x="630382" y="1964836"/>
            <a:ext cx="426373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亮点一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为定理证明引入 </a:t>
            </a:r>
            <a:r>
              <a:rPr kumimoji="1" lang="en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CoT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数据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lean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状态数据，输入包括：数学问题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自然语言描述的解题思路 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当前解题步骤中 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Lean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的状态反馈（</a:t>
            </a:r>
            <a:r>
              <a:rPr kumimoji="1" lang="en" altLang="zh-CN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CoT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数据的构造思路之后应用于 </a:t>
            </a:r>
            <a:r>
              <a:rPr kumimoji="1" lang="en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亮点二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提出 </a:t>
            </a:r>
            <a:r>
              <a:rPr kumimoji="1" lang="en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RMaxTS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，蒙特卡洛树搜索的一种变体：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）为搜索附加了一个“内在奖励”，用于鼓励模型去探索未知节点；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）随着探索推进，大部分节点都是失败结果，这会导致奖励很稀疏，引入 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DUCB</a:t>
            </a:r>
            <a:r>
              <a:rPr kumimoji="1" lang="zh-CN" alt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即越往后发现的正向奖励越高</a:t>
            </a:r>
          </a:p>
        </p:txBody>
      </p:sp>
    </p:spTree>
    <p:extLst>
      <p:ext uri="{BB962C8B-B14F-4D97-AF65-F5344CB8AC3E}">
        <p14:creationId xmlns:p14="http://schemas.microsoft.com/office/powerpoint/2010/main" val="1086842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84F2E-6A99-B276-85FC-6CE118FC9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B427136-20D9-B19A-18FD-FCE8D14E009C}"/>
              </a:ext>
            </a:extLst>
          </p:cNvPr>
          <p:cNvSpPr txBox="1"/>
          <p:nvPr/>
        </p:nvSpPr>
        <p:spPr>
          <a:xfrm>
            <a:off x="217660" y="281211"/>
            <a:ext cx="1095256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-US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Auxiliary-Loss-Free Load Balancing Strategy for Mixture-of-Experts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0EBF36B-5DCB-9521-47D1-B5F590AD957E}"/>
              </a:ext>
            </a:extLst>
          </p:cNvPr>
          <p:cNvSpPr txBox="1"/>
          <p:nvPr/>
        </p:nvSpPr>
        <p:spPr>
          <a:xfrm>
            <a:off x="583248" y="1033959"/>
            <a:ext cx="64929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 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系列第二篇，提出 </a:t>
            </a:r>
            <a:r>
              <a:rPr kumimoji="1" lang="en" altLang="zh-CN" sz="20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Loss-Free Balancing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4676D63-ED13-8A2B-3F51-8BEA7CA3C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506" y="862444"/>
            <a:ext cx="4579797" cy="328237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CCA30DD-3082-9D13-99E3-CF34F243B26A}"/>
              </a:ext>
            </a:extLst>
          </p:cNvPr>
          <p:cNvSpPr txBox="1"/>
          <p:nvPr/>
        </p:nvSpPr>
        <p:spPr>
          <a:xfrm>
            <a:off x="583248" y="2228671"/>
            <a:ext cx="61155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亮点一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专家路由分数偏差调整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在进行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Top-K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路由决策之前，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Loss-Free Balancing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会对每个专家的路由分数应用特定于专家的偏差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7594D27-69F7-E60F-47B2-198598448B98}"/>
              </a:ext>
            </a:extLst>
          </p:cNvPr>
          <p:cNvSpPr txBox="1"/>
          <p:nvPr/>
        </p:nvSpPr>
        <p:spPr>
          <a:xfrm>
            <a:off x="583248" y="3543112"/>
            <a:ext cx="61155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亮点二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偏差动态更新机制</a:t>
            </a:r>
            <a:b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根据每个专家近期的负载情况，动态更新其偏差。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B6F1C4-D56C-D59C-7E34-41BC9C5244C6}"/>
              </a:ext>
            </a:extLst>
          </p:cNvPr>
          <p:cNvSpPr txBox="1"/>
          <p:nvPr/>
        </p:nvSpPr>
        <p:spPr>
          <a:xfrm>
            <a:off x="583248" y="4580554"/>
            <a:ext cx="61155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亮点三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避免干扰梯度产生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实现负载均衡的过程中，不会产生任何干扰梯度。传统方法使用</a:t>
            </a:r>
            <a:r>
              <a:rPr kumimoji="1"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辅助损失来促进负载平衡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，但过大的辅助损失会在训练中引入不可忽视的干扰梯度，从而损害模型性能。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FAE375A-BB81-47EC-5390-1A08CF29A322}"/>
              </a:ext>
            </a:extLst>
          </p:cNvPr>
          <p:cNvSpPr txBox="1"/>
          <p:nvPr/>
        </p:nvSpPr>
        <p:spPr>
          <a:xfrm>
            <a:off x="7076210" y="4771730"/>
            <a:ext cx="4940676" cy="1390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" altLang="zh-C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Loss-Free Balancing </a:t>
            </a:r>
            <a:r>
              <a:rPr kumimoji="1" lang="zh-CN" alt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方法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在训练成本上实现了极大的提升，同时对模型的性能（能力）也导致了轻微的提升，成为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u="sng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-US" altLang="zh-C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最终的</a:t>
            </a:r>
            <a:r>
              <a:rPr kumimoji="1" lang="en-US" altLang="zh-C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b="1" u="sng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en" altLang="zh-C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方案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，最后用在了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V3 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</a:t>
            </a:r>
          </a:p>
        </p:txBody>
      </p:sp>
    </p:spTree>
    <p:extLst>
      <p:ext uri="{BB962C8B-B14F-4D97-AF65-F5344CB8AC3E}">
        <p14:creationId xmlns:p14="http://schemas.microsoft.com/office/powerpoint/2010/main" val="227813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C6FD8-30A5-3C9B-A20C-67BFA6CE7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A0B0D00-98BB-571D-84CF-07EE1E29C4B3}"/>
              </a:ext>
            </a:extLst>
          </p:cNvPr>
          <p:cNvSpPr txBox="1"/>
          <p:nvPr/>
        </p:nvSpPr>
        <p:spPr>
          <a:xfrm>
            <a:off x="217660" y="281211"/>
            <a:ext cx="1095256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-US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DeepSeek-V3 Technical Report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D102228-576E-78B3-D1F7-D838C37A6459}"/>
              </a:ext>
            </a:extLst>
          </p:cNvPr>
          <p:cNvSpPr txBox="1"/>
          <p:nvPr/>
        </p:nvSpPr>
        <p:spPr>
          <a:xfrm>
            <a:off x="583247" y="1033959"/>
            <a:ext cx="10586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发布了基于 </a:t>
            </a:r>
            <a:r>
              <a:rPr kumimoji="1"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架构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 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DeepSeek-V3-671B</a:t>
            </a:r>
            <a:r>
              <a:rPr kumimoji="1" lang="zh-CN" alt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激活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37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1" lang="zh-CN" alt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！</a:t>
            </a:r>
            <a:endParaRPr kumimoji="1" lang="en" altLang="zh-CN" sz="20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FD4F47F-C848-709D-A9CA-A62A4056E848}"/>
              </a:ext>
            </a:extLst>
          </p:cNvPr>
          <p:cNvSpPr txBox="1"/>
          <p:nvPr/>
        </p:nvSpPr>
        <p:spPr>
          <a:xfrm>
            <a:off x="583247" y="1880908"/>
            <a:ext cx="577598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亮点一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提出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MLA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Multi-Head Latent Attention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技术原理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：通过低秩压缩优化键值矩阵，对输入数据进行信息分级。划分出最重要特征（第一层级）、次要信息（第二层级）和不重要信息（第三层级），计算时聚焦关键的第一层级，忽略其余层级。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实现方式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：通过应用矩阵乘法结合律重新排列计算步骤的权重吸收方法；在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MLA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解码内核中，通过在一个块内处理多个查询头，减少对键值（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KV</a:t>
            </a:r>
            <a:r>
              <a:rPr kumimoji="1"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缓存的内存访问；运用了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W8A8 FP8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KV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缓存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FP8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量化技术，结合批量矩阵乘法操作符，实现高效的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FP8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推理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优势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：显著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降低了 </a:t>
            </a:r>
            <a:r>
              <a:rPr kumimoji="1" lang="en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KV 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缓存的占用空间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，使模型能够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处理更长的上下文窗口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，在不损失过多精度的前提下，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极大地提高了推理速度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降低了计算成本</a:t>
            </a:r>
            <a:endParaRPr kumimoji="1" lang="en-US" altLang="zh-CN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3BFDE64-1F02-87E5-29B9-70B542640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989" y="1770878"/>
            <a:ext cx="5248437" cy="463434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9C10E79-B572-2450-7014-3D4025D334C6}"/>
              </a:ext>
            </a:extLst>
          </p:cNvPr>
          <p:cNvSpPr txBox="1"/>
          <p:nvPr/>
        </p:nvSpPr>
        <p:spPr>
          <a:xfrm>
            <a:off x="4269479" y="402454"/>
            <a:ext cx="77048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DeepSeek-V3-671B</a:t>
            </a:r>
            <a:r>
              <a:rPr kumimoji="1"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的训练仍然遵循三步骤：</a:t>
            </a:r>
            <a:r>
              <a:rPr kumimoji="1" lang="zh-CN" alt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预训练</a:t>
            </a:r>
            <a:r>
              <a:rPr kumimoji="1"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kumimoji="1" lang="zh-CN" alt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指令微调</a:t>
            </a:r>
            <a:r>
              <a:rPr kumimoji="1"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kumimoji="1" lang="zh-CN" alt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强化学习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668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27757-A6BD-6E43-97DE-CD95ACC62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2829D09-BBE1-0FB0-6524-F6F4F2FA723C}"/>
              </a:ext>
            </a:extLst>
          </p:cNvPr>
          <p:cNvSpPr txBox="1"/>
          <p:nvPr/>
        </p:nvSpPr>
        <p:spPr>
          <a:xfrm>
            <a:off x="217660" y="281211"/>
            <a:ext cx="1095256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-US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DeepSeek-V3 Technical Report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C5316BA-DC47-B9CE-13EC-59AC383B3CB6}"/>
              </a:ext>
            </a:extLst>
          </p:cNvPr>
          <p:cNvSpPr txBox="1"/>
          <p:nvPr/>
        </p:nvSpPr>
        <p:spPr>
          <a:xfrm>
            <a:off x="583247" y="1033959"/>
            <a:ext cx="10586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发布了基于 </a:t>
            </a:r>
            <a:r>
              <a:rPr kumimoji="1"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架构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 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DeepSeek-V3-671B</a:t>
            </a:r>
            <a:r>
              <a:rPr kumimoji="1" lang="zh-CN" alt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激活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37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1" lang="zh-CN" alt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！</a:t>
            </a:r>
            <a:endParaRPr kumimoji="1" lang="en" altLang="zh-CN" sz="20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9CEBBAD-E9A5-AC28-D2B4-15A8D44A8521}"/>
              </a:ext>
            </a:extLst>
          </p:cNvPr>
          <p:cNvSpPr txBox="1"/>
          <p:nvPr/>
        </p:nvSpPr>
        <p:spPr>
          <a:xfrm>
            <a:off x="583247" y="1837123"/>
            <a:ext cx="471611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亮点二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提出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MTP 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Multi-Token Prediction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）方法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技术原理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：基于主模型和多个顺序模块组合，主模型负责基础的下一个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预测，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MTP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模块用于预测多个未来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使模型能更好地规划表示，以更准确地预测未来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推理阶段，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MTP 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模块可丢弃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，主模型独立运行以减少计算开销。使用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MTP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技术结合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推测解码框架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，显著加快解码速度。</a:t>
            </a:r>
            <a:endParaRPr kumimoji="1" lang="en-US" altLang="zh-CN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A2BAF3-0CF4-B776-E004-B0982E9F5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3943" y="2223655"/>
            <a:ext cx="6332358" cy="33623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9E9A7A4-50A9-C9FC-DE6D-450DF2AF3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47" y="5556740"/>
            <a:ext cx="6332359" cy="9001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EAA6D7C-FC5E-2459-A1BA-67A5C47861CF}"/>
              </a:ext>
            </a:extLst>
          </p:cNvPr>
          <p:cNvSpPr txBox="1"/>
          <p:nvPr/>
        </p:nvSpPr>
        <p:spPr>
          <a:xfrm>
            <a:off x="7407658" y="5916001"/>
            <a:ext cx="3762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其实很像 </a:t>
            </a:r>
            <a:r>
              <a:rPr kumimoji="1"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ProphetNet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，但是没有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cite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CA628D-372A-8AE4-8B98-5D3C85E30B11}"/>
              </a:ext>
            </a:extLst>
          </p:cNvPr>
          <p:cNvSpPr txBox="1"/>
          <p:nvPr/>
        </p:nvSpPr>
        <p:spPr>
          <a:xfrm>
            <a:off x="590268" y="6483148"/>
            <a:ext cx="9418192" cy="336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14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ProphetNet</a:t>
            </a:r>
            <a:r>
              <a:rPr lang="en" altLang="zh-CN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Predicting Future N-gram for Sequence-to-Sequence Pre-training</a:t>
            </a:r>
            <a:r>
              <a:rPr kumimoji="1" lang="en-US" altLang="zh-CN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MSRA, </a:t>
            </a:r>
            <a:r>
              <a:rPr kumimoji="1" lang="en-US" altLang="zh-CN" sz="14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kumimoji="1" lang="en-US" altLang="zh-CN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arXiv:2001.04063.</a:t>
            </a:r>
            <a:endParaRPr lang="en" altLang="zh-CN" sz="140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513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1AC6F-E97D-EEF9-1277-B598A7D96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2EBCC09-8889-48E6-BDFC-DEDD2168B1CB}"/>
              </a:ext>
            </a:extLst>
          </p:cNvPr>
          <p:cNvSpPr txBox="1"/>
          <p:nvPr/>
        </p:nvSpPr>
        <p:spPr>
          <a:xfrm>
            <a:off x="217660" y="281211"/>
            <a:ext cx="1095256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-US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DeepSeek-V3 Technical Report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0D6AC9-1C09-F690-FC4D-5A50D2B7BA69}"/>
              </a:ext>
            </a:extLst>
          </p:cNvPr>
          <p:cNvSpPr txBox="1"/>
          <p:nvPr/>
        </p:nvSpPr>
        <p:spPr>
          <a:xfrm>
            <a:off x="583247" y="1033959"/>
            <a:ext cx="10586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发布了基于 </a:t>
            </a:r>
            <a:r>
              <a:rPr kumimoji="1"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架构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 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DeepSeek-V3-671B</a:t>
            </a:r>
            <a:r>
              <a:rPr kumimoji="1" lang="zh-CN" alt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激活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37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1" lang="zh-CN" alt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！</a:t>
            </a:r>
            <a:endParaRPr kumimoji="1" lang="en" altLang="zh-CN" sz="20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91E9FD8-ACAE-23D8-2B90-1949B51D7B3D}"/>
              </a:ext>
            </a:extLst>
          </p:cNvPr>
          <p:cNvSpPr txBox="1"/>
          <p:nvPr/>
        </p:nvSpPr>
        <p:spPr>
          <a:xfrm>
            <a:off x="583246" y="1837123"/>
            <a:ext cx="10472681" cy="3716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亮点三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基于规则和基于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COT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的奖励模型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kumimoji="1"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基于规则的奖励模型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对于可以使用特定规则验证的问题，采用基于规则的奖励系统来确定反馈。例如，具有确定性结果的数学问题，要求模型在指定的格式（例如，在框中）内提供最终答案，从而允许我们应用规则来验证正确性。或者，对于 </a:t>
            </a:r>
            <a:r>
              <a:rPr kumimoji="1"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LeetCode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问题，使用编译器根据测试用例生成反馈。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kumimoji="1"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基于</a:t>
            </a:r>
            <a:r>
              <a:rPr kumimoji="1" lang="en-US" altLang="zh-C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COT </a:t>
            </a:r>
            <a:r>
              <a:rPr kumimoji="1"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的奖励模型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奖励模型基于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DeepSeek-V3 SFT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检查点训练，为了提高其可靠性，构建了偏好数据，不仅提供最终奖励，还包括导致奖励的思路链。主要目的是，为了让模型学习从输入到得出 “好” 的结论的完整推理过程，即 “因为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  <a:r>
              <a:rPr kumimoji="1"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所以它是好的”。这样可以使模型对奖励的判断更加基于逻辑推理，而不仅仅是表面的关联，从而提升模型在开放性问题上的处理能力和准确性。</a:t>
            </a:r>
            <a:endParaRPr kumimoji="1" lang="en-US" altLang="zh-CN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0503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53680E-C24C-0B9B-6919-DBCA4985C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FA07B58-5697-68E3-FE5C-57BEAE9D64A0}"/>
              </a:ext>
            </a:extLst>
          </p:cNvPr>
          <p:cNvSpPr txBox="1"/>
          <p:nvPr/>
        </p:nvSpPr>
        <p:spPr>
          <a:xfrm>
            <a:off x="217660" y="281211"/>
            <a:ext cx="1095256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-US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DeepSeek-R1: Incentivizing Reasoning Capability in LLMs via Reinforcement Learning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72D5698-CCF6-CFCC-CD2D-56E9A14E2152}"/>
              </a:ext>
            </a:extLst>
          </p:cNvPr>
          <p:cNvSpPr txBox="1"/>
          <p:nvPr/>
        </p:nvSpPr>
        <p:spPr>
          <a:xfrm>
            <a:off x="583247" y="1033959"/>
            <a:ext cx="10586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2025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 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-R1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！</a:t>
            </a:r>
            <a:endParaRPr kumimoji="1" lang="en" altLang="zh-CN" sz="20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FD642D-EE38-B6FF-4F36-7D0CD9DFFB14}"/>
              </a:ext>
            </a:extLst>
          </p:cNvPr>
          <p:cNvSpPr txBox="1"/>
          <p:nvPr/>
        </p:nvSpPr>
        <p:spPr>
          <a:xfrm>
            <a:off x="495602" y="2002478"/>
            <a:ext cx="5381134" cy="3954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DeepSeek-R1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在多个高难度基准测试中表现与 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OpenAI O1-1217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相当，但训练成本更低。</a:t>
            </a:r>
            <a:endParaRPr kumimoji="1"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DeepSeek-R1 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是基于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DeepSeek-V3 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的进一步优化，通过强化学习和蒸馏技术提升其推理能力。</a:t>
            </a:r>
            <a:endParaRPr kumimoji="1"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与传统的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SFT+RL 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方法不同的是，他们发现即使不使用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SFT</a:t>
            </a:r>
            <a:r>
              <a:rPr kumimoji="1" lang="zh-CN" altLang="e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也可以通过大规模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RL 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显著提高推理能力。</a:t>
            </a:r>
            <a:endParaRPr kumimoji="1"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加入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CoT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数据进行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SFT 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作为冷启动，然后再进行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RL</a:t>
            </a:r>
            <a:r>
              <a:rPr kumimoji="1" lang="zh-CN" altLang="e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可以取得更优的性能，同时回答更符合人类偏好</a:t>
            </a:r>
            <a:endParaRPr kumimoji="1"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72A22E6-E381-9137-5652-0B483C24A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082" y="2268056"/>
            <a:ext cx="5651859" cy="368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36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/>
          <p:nvPr>
            <p:custDataLst>
              <p:tags r:id="rId1"/>
            </p:custDataLst>
          </p:nvPr>
        </p:nvSpPr>
        <p:spPr>
          <a:xfrm>
            <a:off x="109855" y="139065"/>
            <a:ext cx="11035030" cy="84201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2700" algn="l" rtl="0" eaLnBrk="0">
              <a:lnSpc>
                <a:spcPts val="5065"/>
              </a:lnSpc>
            </a:pPr>
            <a:r>
              <a:rPr sz="3900" b="1" kern="0" spc="0" dirty="0" err="1"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Deep</a:t>
            </a:r>
            <a:r>
              <a:rPr lang="en-US" sz="3900" b="1" kern="0" spc="0" dirty="0" err="1"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</a:t>
            </a:r>
            <a:r>
              <a:rPr sz="3900" b="1" kern="0" spc="0" dirty="0" err="1"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eek</a:t>
            </a:r>
            <a:r>
              <a:rPr lang="zh-CN" altLang="en-US" sz="3900" b="1" kern="0" spc="0" dirty="0"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3900" b="1" kern="0" spc="700" dirty="0">
                <a:ln w="14510" cap="flat" cmpd="sng">
                  <a:solidFill>
                    <a:srgbClr val="262626">
                      <a:alpha val="100000"/>
                    </a:srgbClr>
                  </a:solidFill>
                  <a:prstDash val="solid"/>
                  <a:miter lim="10"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发展历程</a:t>
            </a:r>
            <a:endParaRPr lang="en-US" altLang="en-US" sz="17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4"/>
          <a:srcRect b="4914"/>
          <a:stretch>
            <a:fillRect/>
          </a:stretch>
        </p:blipFill>
        <p:spPr>
          <a:xfrm>
            <a:off x="0" y="981075"/>
            <a:ext cx="12192000" cy="544322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CA5822-7B31-F749-2E6E-695398774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189F0BC-63BC-4C89-2913-D0C9DDD5A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3296"/>
            <a:ext cx="12192000" cy="6792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C91F40D-4A87-0E0C-6002-BC0656B0373C}"/>
              </a:ext>
            </a:extLst>
          </p:cNvPr>
          <p:cNvSpPr txBox="1"/>
          <p:nvPr/>
        </p:nvSpPr>
        <p:spPr>
          <a:xfrm>
            <a:off x="10598726" y="6317672"/>
            <a:ext cx="1593273" cy="54032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180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5360A3-9D32-EE06-CBAC-77210E290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CD6BD4C-CE4C-0787-8663-A7415699891C}"/>
              </a:ext>
            </a:extLst>
          </p:cNvPr>
          <p:cNvSpPr txBox="1"/>
          <p:nvPr/>
        </p:nvSpPr>
        <p:spPr>
          <a:xfrm>
            <a:off x="217660" y="281211"/>
            <a:ext cx="10103279" cy="3664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24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lang="en" altLang="zh-CN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LLM: Scaling Open-Source Language Models with </a:t>
            </a:r>
            <a:r>
              <a:rPr lang="en" altLang="zh-CN" sz="24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Longtermism</a:t>
            </a:r>
            <a:endParaRPr lang="en" altLang="zh-CN" sz="24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D54D177-24E5-AE8D-AC34-57F7D6F6CDC1}"/>
              </a:ext>
            </a:extLst>
          </p:cNvPr>
          <p:cNvSpPr txBox="1"/>
          <p:nvPr/>
        </p:nvSpPr>
        <p:spPr>
          <a:xfrm>
            <a:off x="655983" y="1109323"/>
            <a:ext cx="9223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29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发布第一个通用大模型 </a:t>
            </a:r>
            <a:r>
              <a:rPr kumimoji="1" lang="en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DeepSeek-67B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系列第一篇文章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309F39D-D0A7-7D73-A5A8-8179755E954E}"/>
              </a:ext>
            </a:extLst>
          </p:cNvPr>
          <p:cNvSpPr txBox="1"/>
          <p:nvPr/>
        </p:nvSpPr>
        <p:spPr>
          <a:xfrm>
            <a:off x="655983" y="2332357"/>
            <a:ext cx="47076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亮点一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 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GQA</a:t>
            </a:r>
            <a:r>
              <a:rPr kumimoji="1" lang="zh-CN" alt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Grouped-Query Attention</a:t>
            </a:r>
            <a:r>
              <a:rPr kumimoji="1" lang="zh-CN" alt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取代传统的 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MHA</a:t>
            </a:r>
            <a:r>
              <a:rPr kumimoji="1" lang="zh-CN" alt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kumimoji="1"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Multi-Head Attention</a:t>
            </a:r>
            <a:r>
              <a:rPr kumimoji="1" lang="zh-CN" alt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self-attention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分组，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分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组与一对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key-value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对映射，融合参数后模型能力更综合、精度比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multi-query attention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好，速度比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Multi-head attention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快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效果下降但是成本更低（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Llama 2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），推理时可减少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KV-Cache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key-value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对的存储 。</a:t>
            </a:r>
            <a:endParaRPr kumimoji="1" lang="en-US" altLang="zh-CN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BF465FE-5A6E-5B49-B0CC-AADDCE1B0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374" y="2803430"/>
            <a:ext cx="6334539" cy="251624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5424FAB-E128-BEC2-A220-F41184FD5849}"/>
              </a:ext>
            </a:extLst>
          </p:cNvPr>
          <p:cNvSpPr txBox="1"/>
          <p:nvPr/>
        </p:nvSpPr>
        <p:spPr>
          <a:xfrm>
            <a:off x="337154" y="6305900"/>
            <a:ext cx="10742440" cy="342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14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GQA: Training Generalized Multi-Query Transformer Models from Multi-Head Checkpoints</a:t>
            </a:r>
            <a:r>
              <a:rPr lang="en-US" altLang="zh-CN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Google, </a:t>
            </a:r>
            <a:r>
              <a:rPr lang="en-US" altLang="zh-CN" sz="14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arXiv:2305.13245 (2023).</a:t>
            </a:r>
            <a:endParaRPr lang="en" altLang="zh-CN" sz="140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3236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D7423-7C41-1458-5EB4-3AFA16889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DF738-9E7B-5937-DD06-A7E1FFFE885A}"/>
              </a:ext>
            </a:extLst>
          </p:cNvPr>
          <p:cNvSpPr txBox="1"/>
          <p:nvPr/>
        </p:nvSpPr>
        <p:spPr>
          <a:xfrm>
            <a:off x="217660" y="281211"/>
            <a:ext cx="10103279" cy="3664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24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lang="en" altLang="zh-CN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LLM: Scaling Open-Source Language Models with </a:t>
            </a:r>
            <a:r>
              <a:rPr lang="en" altLang="zh-CN" sz="24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Longtermism</a:t>
            </a:r>
            <a:endParaRPr lang="en" altLang="zh-CN" sz="24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5BFB094-E1E3-2E2C-D75E-B8C9C6DB4DBC}"/>
              </a:ext>
            </a:extLst>
          </p:cNvPr>
          <p:cNvSpPr txBox="1"/>
          <p:nvPr/>
        </p:nvSpPr>
        <p:spPr>
          <a:xfrm>
            <a:off x="655983" y="1109323"/>
            <a:ext cx="9223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29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发布第一个通用大模型 </a:t>
            </a:r>
            <a:r>
              <a:rPr kumimoji="1" lang="en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DeepSeek-67B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系列第一篇文章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190358-B02F-8E82-8BC7-39F67242EE25}"/>
              </a:ext>
            </a:extLst>
          </p:cNvPr>
          <p:cNvSpPr txBox="1"/>
          <p:nvPr/>
        </p:nvSpPr>
        <p:spPr>
          <a:xfrm>
            <a:off x="655983" y="2294058"/>
            <a:ext cx="35627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亮点二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多步学习率调度器来取代余弦学习率调度器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多步学习率是前 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80%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进程中固定最大值，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80%~90%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为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31.6%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90%~100%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为 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10%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kumimoji="1" lang="en-US" altLang="zh-CN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假设使用 </a:t>
            </a:r>
            <a:r>
              <a:rPr kumimoji="1" lang="en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个模型做实验，那么前 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80%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可以复用，只需针对后 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20%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进行实验，从而把每次实验成本从 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压低到 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20%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kumimoji="1" lang="en-US" altLang="zh-CN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81EEA79-F62B-0DFF-3EC3-C29833057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278874"/>
            <a:ext cx="7772400" cy="324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82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4D4AEB-5694-99C0-BCDE-ABCF09A71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E743CA-D12C-59D7-5365-051B560A0299}"/>
              </a:ext>
            </a:extLst>
          </p:cNvPr>
          <p:cNvSpPr txBox="1"/>
          <p:nvPr/>
        </p:nvSpPr>
        <p:spPr>
          <a:xfrm>
            <a:off x="217660" y="281211"/>
            <a:ext cx="10103279" cy="3664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24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lang="en" altLang="zh-CN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LLM: Scaling Open-Source Language Models with </a:t>
            </a:r>
            <a:r>
              <a:rPr lang="en" altLang="zh-CN" sz="24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Longtermism</a:t>
            </a:r>
            <a:endParaRPr lang="en" altLang="zh-CN" sz="24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43E4FF7-392B-4C3A-19A4-94C9E4055733}"/>
              </a:ext>
            </a:extLst>
          </p:cNvPr>
          <p:cNvSpPr txBox="1"/>
          <p:nvPr/>
        </p:nvSpPr>
        <p:spPr>
          <a:xfrm>
            <a:off x="655983" y="1109323"/>
            <a:ext cx="9223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29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发布第一个通用大模型 </a:t>
            </a:r>
            <a:r>
              <a:rPr kumimoji="1" lang="en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DeepSeek-67B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系列第一篇文章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7C0D4B7-2E06-6090-C676-2044332ABBA7}"/>
              </a:ext>
            </a:extLst>
          </p:cNvPr>
          <p:cNvSpPr txBox="1"/>
          <p:nvPr/>
        </p:nvSpPr>
        <p:spPr>
          <a:xfrm>
            <a:off x="655982" y="2046416"/>
            <a:ext cx="9921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亮点三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低成本探索大模型的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Scaling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Law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C64FC1A-1534-39DA-36F0-F9C6A678A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5130" y="3735684"/>
            <a:ext cx="4001077" cy="66797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98FBC86-6B08-1BD6-BD10-1159FFBB0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5379" y="3618943"/>
            <a:ext cx="2382696" cy="80194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8FD8B22-4FF9-96A2-9592-3B39D647EA72}"/>
              </a:ext>
            </a:extLst>
          </p:cNvPr>
          <p:cNvSpPr txBox="1"/>
          <p:nvPr/>
        </p:nvSpPr>
        <p:spPr>
          <a:xfrm>
            <a:off x="756248" y="2756812"/>
            <a:ext cx="4362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-US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超参数定律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：当计算资源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确定时，可以推导出对应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size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学习率：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DD7D955-5593-00AA-5389-89979107F74D}"/>
              </a:ext>
            </a:extLst>
          </p:cNvPr>
          <p:cNvSpPr txBox="1"/>
          <p:nvPr/>
        </p:nvSpPr>
        <p:spPr>
          <a:xfrm>
            <a:off x="6213376" y="2761824"/>
            <a:ext cx="45458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-US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模型数据分配定律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：当计算资源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确定时，计算资源确定，模型大小和数据大小的关系：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53837B0-321F-7213-86A3-8900C6C672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435" y="4454713"/>
            <a:ext cx="4951652" cy="179610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A742920-5EA4-9B5D-FBB4-32D955C32F6F}"/>
              </a:ext>
            </a:extLst>
          </p:cNvPr>
          <p:cNvSpPr txBox="1"/>
          <p:nvPr/>
        </p:nvSpPr>
        <p:spPr>
          <a:xfrm>
            <a:off x="5862584" y="1867739"/>
            <a:ext cx="60994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结合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GQA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和多步学习率调度器，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的实验成本非常低，进行了大量实验来探索大模型的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Scaling Law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57EE1FD-39FD-7BAC-7F60-242AF33A01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7170" y="4638767"/>
            <a:ext cx="4362027" cy="161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7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A7F649-2D24-0E25-88E5-997AADCA7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688057A-0B93-F27F-5398-4077D6F025B5}"/>
              </a:ext>
            </a:extLst>
          </p:cNvPr>
          <p:cNvSpPr txBox="1"/>
          <p:nvPr/>
        </p:nvSpPr>
        <p:spPr>
          <a:xfrm>
            <a:off x="217660" y="281211"/>
            <a:ext cx="1095256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DeepSeekMoE: Towards Ultimate Expert Specialization in Mixture-of-Experts Language Models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4D93AE5-5136-D835-7726-5A2968A79B13}"/>
              </a:ext>
            </a:extLst>
          </p:cNvPr>
          <p:cNvSpPr txBox="1"/>
          <p:nvPr/>
        </p:nvSpPr>
        <p:spPr>
          <a:xfrm>
            <a:off x="655983" y="1119714"/>
            <a:ext cx="922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发布第一篇基于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（混合专家）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架构的论文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409185A-DDF1-0756-5EAB-75A7B4749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395" y="1678920"/>
            <a:ext cx="6059557" cy="29851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E648DD5-76DE-E95D-31D1-897CA157740E}"/>
              </a:ext>
            </a:extLst>
          </p:cNvPr>
          <p:cNvSpPr txBox="1"/>
          <p:nvPr/>
        </p:nvSpPr>
        <p:spPr>
          <a:xfrm>
            <a:off x="655983" y="1790247"/>
            <a:ext cx="50723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亮点一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精细化专家分割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传统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：在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架构中，使用有限数量（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或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 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个）的专家于前馈神经网络（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FFN</a:t>
            </a:r>
            <a:r>
              <a:rPr kumimoji="1"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组件中处理多种知识，致使知识混杂，难以精准应对各类输入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 err="1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-US" altLang="zh-CN" b="1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MOE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：保持参数总量与计算成本恒定，把每个专家对应的 </a:t>
            </a:r>
            <a:r>
              <a:rPr kumimoji="1" lang="en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FFN 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细分为 </a:t>
            </a:r>
            <a:r>
              <a:rPr kumimoji="1" lang="en-US" altLang="zh-CN" i="1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个更小的专家（隐藏层维度为原来的 </a:t>
            </a:r>
            <a:r>
              <a:rPr kumimoji="1" lang="en-US" altLang="zh-CN" i="1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分之一），同时让激活专家数量增至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i="1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倍 </a:t>
            </a:r>
            <a:endParaRPr kumimoji="1" lang="en-US" altLang="zh-CN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3DF4AFA-2DF1-0703-E3A8-FCE7696093F1}"/>
              </a:ext>
            </a:extLst>
          </p:cNvPr>
          <p:cNvSpPr txBox="1"/>
          <p:nvPr/>
        </p:nvSpPr>
        <p:spPr>
          <a:xfrm>
            <a:off x="655983" y="5199991"/>
            <a:ext cx="7937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亮点二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共享专家隔离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b="1" dirty="0" err="1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-US" altLang="zh-CN" b="1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 err="1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en-US" altLang="zh-CN" b="1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通过隔离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i="1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个专家作为共享专家，每个 </a:t>
            </a:r>
            <a:r>
              <a:rPr kumimoji="1" lang="en-US" altLang="zh-CN" i="1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都会被分配到这些共享专家，同时减少其他路由专家中激活专家的数量</a:t>
            </a:r>
            <a:endParaRPr kumimoji="1" lang="en-US" altLang="zh-CN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6697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4B4BA-3907-FEA3-F75A-453A22AF0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FC391BE-FAE6-61CA-289C-A5841F3AC41B}"/>
              </a:ext>
            </a:extLst>
          </p:cNvPr>
          <p:cNvSpPr txBox="1"/>
          <p:nvPr/>
        </p:nvSpPr>
        <p:spPr>
          <a:xfrm>
            <a:off x="217660" y="281211"/>
            <a:ext cx="1095256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DeepSeekMoE: Towards Ultimate Expert Specialization in Mixture-of-Experts Language Models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22EE6B5-8C7F-649E-2724-973127E6DFF6}"/>
              </a:ext>
            </a:extLst>
          </p:cNvPr>
          <p:cNvSpPr txBox="1"/>
          <p:nvPr/>
        </p:nvSpPr>
        <p:spPr>
          <a:xfrm>
            <a:off x="655983" y="1119714"/>
            <a:ext cx="922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发布第一篇基于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（混合专家）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架构的论文。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2B0F153-86AF-7463-0BE4-6B13C3F80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396" y="1697434"/>
            <a:ext cx="6059557" cy="298515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3138A94-0247-3620-848A-E26722F8ED35}"/>
              </a:ext>
            </a:extLst>
          </p:cNvPr>
          <p:cNvSpPr txBox="1"/>
          <p:nvPr/>
        </p:nvSpPr>
        <p:spPr>
          <a:xfrm>
            <a:off x="788080" y="1951671"/>
            <a:ext cx="48126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亮点三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训练策略改进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" altLang="zh-CN" b="1" dirty="0" err="1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" altLang="zh-CN" b="1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MOE 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引入了</a:t>
            </a:r>
            <a:r>
              <a:rPr kumimoji="1" lang="zh-CN" altLang="en-US" u="sng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专家级平衡损失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kumimoji="1" lang="zh-CN" altLang="en-US" u="sng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设备级平衡损失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，缓解传统自动学习的路由策略可能出现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负载不均衡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问题</a:t>
            </a:r>
            <a:endParaRPr kumimoji="1" lang="en-US" altLang="zh-CN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EB8F00C-16F8-ACFD-4F30-474A62325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555" y="5106544"/>
            <a:ext cx="2786736" cy="14266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48FE439-56DE-CEBD-DCCB-2F83C5E968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6613" y="5106544"/>
            <a:ext cx="3149627" cy="161243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40BF4E6-6B1C-2D39-42BA-00708F90CC49}"/>
              </a:ext>
            </a:extLst>
          </p:cNvPr>
          <p:cNvSpPr txBox="1"/>
          <p:nvPr/>
        </p:nvSpPr>
        <p:spPr>
          <a:xfrm>
            <a:off x="788080" y="3788109"/>
            <a:ext cx="47052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）专家级平衡损失：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给每个专家的选择情况打分，然后把这些分数综合起来，通过参数调整分数对训练的影响程度，让模型</a:t>
            </a:r>
            <a:r>
              <a:rPr kumimoji="1"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尽量避免总是选择某些专家，减轻路由崩溃风险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8E809E8-BA5A-3915-4259-7801128E280C}"/>
              </a:ext>
            </a:extLst>
          </p:cNvPr>
          <p:cNvSpPr txBox="1"/>
          <p:nvPr/>
        </p:nvSpPr>
        <p:spPr>
          <a:xfrm>
            <a:off x="4610712" y="5254790"/>
            <a:ext cx="40943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）设备级平衡损失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：计算每个</a:t>
            </a:r>
            <a:r>
              <a:rPr kumimoji="1"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设备上专家负载情况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的分数，再通过参数来调整这个分数对训练的影响，保证不同设备之间的计算量比较均衡，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让模型训练更稳定、高效，提升整体性能</a:t>
            </a:r>
          </a:p>
        </p:txBody>
      </p:sp>
    </p:spTree>
    <p:extLst>
      <p:ext uri="{BB962C8B-B14F-4D97-AF65-F5344CB8AC3E}">
        <p14:creationId xmlns:p14="http://schemas.microsoft.com/office/powerpoint/2010/main" val="2006406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0C327A-B754-18E3-5EC6-5AD068F34C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5B6D6B9-5E3C-49E8-A829-21AA4E5AA977}"/>
              </a:ext>
            </a:extLst>
          </p:cNvPr>
          <p:cNvSpPr txBox="1"/>
          <p:nvPr/>
        </p:nvSpPr>
        <p:spPr>
          <a:xfrm>
            <a:off x="217660" y="281211"/>
            <a:ext cx="1095256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99"/>
              </a:lnSpc>
              <a:spcAft>
                <a:spcPts val="900"/>
              </a:spcAft>
            </a:pPr>
            <a:r>
              <a:rPr lang="en" altLang="zh-CN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DeepSeekMoE: Towards Ultimate Expert Specialization in Mixture-of-Experts Language Models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2837501-1AA4-EF51-BB13-A4C90AFB6644}"/>
              </a:ext>
            </a:extLst>
          </p:cNvPr>
          <p:cNvSpPr txBox="1"/>
          <p:nvPr/>
        </p:nvSpPr>
        <p:spPr>
          <a:xfrm>
            <a:off x="655983" y="1119714"/>
            <a:ext cx="922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月 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发布第一篇基于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（混合专家）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架构的论文。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64121-DD9C-62F9-E692-32033E06C854}"/>
              </a:ext>
            </a:extLst>
          </p:cNvPr>
          <p:cNvSpPr txBox="1"/>
          <p:nvPr/>
        </p:nvSpPr>
        <p:spPr>
          <a:xfrm>
            <a:off x="7445189" y="1843259"/>
            <a:ext cx="3389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kumimoji="1"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en-US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MOE </a:t>
            </a:r>
            <a:r>
              <a:rPr kumimoji="1"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架构到底有什么用？</a:t>
            </a:r>
            <a:endParaRPr kumimoji="1" lang="en-US" altLang="zh-CN" sz="1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F12E42-8073-ED28-60FF-3F17251CBFFF}"/>
              </a:ext>
            </a:extLst>
          </p:cNvPr>
          <p:cNvSpPr txBox="1"/>
          <p:nvPr/>
        </p:nvSpPr>
        <p:spPr>
          <a:xfrm>
            <a:off x="7445189" y="2505248"/>
            <a:ext cx="42861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：主要有两个优点：</a:t>
            </a:r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）扩大模型参数量，但不增加推理成本</a:t>
            </a:r>
            <a:endParaRPr kumimoji="1"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例如：一个拥有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个专家的 </a:t>
            </a:r>
            <a:r>
              <a:rPr kumimoji="1" lang="en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MOE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模型，总参数量可能达到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万亿参数，但每次推理只使用其中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1-2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个专家，实际计算量相当于一个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千亿参数的密集模型</a:t>
            </a:r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）提高模型在不同任务上的专业性</a:t>
            </a:r>
            <a:endParaRPr kumimoji="1"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不同专家网络可以分别擅长不同类型的任务，可以通过路由器动态选择最合适的专家来处理当前输入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33AEF9-55A8-415A-2525-A75378C354DD}"/>
              </a:ext>
            </a:extLst>
          </p:cNvPr>
          <p:cNvSpPr txBox="1"/>
          <p:nvPr/>
        </p:nvSpPr>
        <p:spPr>
          <a:xfrm>
            <a:off x="655983" y="2181356"/>
            <a:ext cx="5724035" cy="3055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DeepSeekMoE</a:t>
            </a:r>
            <a:r>
              <a:rPr kumimoji="1"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实验结果</a:t>
            </a:r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kumimoji="1" lang="en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DeepSeekMoE</a:t>
            </a:r>
            <a:r>
              <a:rPr kumimoji="1" lang="en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16B 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时，仅使用约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40% 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计算量的情况下，就能达到与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 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亿参数的 </a:t>
            </a:r>
            <a:r>
              <a:rPr kumimoji="1" lang="en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LLaMA2 7B 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相似的性能；</a:t>
            </a:r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kumimoji="1"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将模型规模扩大到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1450 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亿参数的 </a:t>
            </a:r>
            <a:r>
              <a:rPr kumimoji="1" lang="en" altLang="zh-CN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DeepSeekMoE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145B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（也就是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DeepSeek-V1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实验结果显示，相比 </a:t>
            </a:r>
            <a:r>
              <a:rPr kumimoji="1" lang="en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GShard</a:t>
            </a:r>
            <a:r>
              <a:rPr kumimoji="1" lang="en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架构，它在推理时能更高效地激活参数，且性能可与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670 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亿参数的 </a:t>
            </a:r>
            <a:r>
              <a:rPr kumimoji="1" lang="en" altLang="zh-CN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67B 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相媲美（</a:t>
            </a:r>
            <a:r>
              <a:rPr kumimoji="1" lang="en" altLang="zh-CN" sz="1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DeepSeekMoE</a:t>
            </a:r>
            <a:r>
              <a:rPr kumimoji="1" lang="en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145B</a:t>
            </a:r>
            <a:r>
              <a:rPr kumimoji="1"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在推理时激活的参数数量约为</a:t>
            </a:r>
            <a:r>
              <a:rPr kumimoji="1"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22B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004871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505" y="281211"/>
            <a:ext cx="11951335" cy="3606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2100"/>
              </a:lnSpc>
              <a:spcAft>
                <a:spcPts val="900"/>
              </a:spcAft>
            </a:pPr>
            <a:r>
              <a:rPr lang="en-US" altLang="zh-CN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DeepSeekMath: Pushing the Limits of Mathematical Reasoning in Open Language Models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73895" y="998429"/>
            <a:ext cx="11044209" cy="795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02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月</a:t>
            </a:r>
            <a:r>
              <a:rPr kumimoji="1"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05 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日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-GB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发布 </a:t>
            </a:r>
            <a:r>
              <a:rPr kumimoji="1" lang="en-GB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en-US" altLang="en-GB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Math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，研究进入数学领域</a:t>
            </a:r>
          </a:p>
          <a:p>
            <a:pPr>
              <a:lnSpc>
                <a:spcPct val="120000"/>
              </a:lnSpc>
            </a:pP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由于性能出色，全球第一届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奥数竞赛，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TOP-4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团队都基于 </a:t>
            </a:r>
            <a:r>
              <a:rPr kumimoji="1" lang="en-GB" altLang="zh-CN" sz="2000" b="1" u="sng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DeepSeek</a:t>
            </a:r>
            <a:r>
              <a:rPr kumimoji="1" lang="en-US" altLang="en-GB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Math</a:t>
            </a:r>
            <a:r>
              <a:rPr kumimoji="1" lang="zh-CN" alt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作为基础模型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55983" y="1947547"/>
            <a:ext cx="4707621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亮点一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GRPO</a:t>
            </a:r>
            <a:r>
              <a:rPr kumimoji="1" lang="zh-CN" alt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Relative Policy Optimization</a:t>
            </a:r>
            <a:r>
              <a:rPr kumimoji="1" lang="zh-CN" alt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取代传统的 </a:t>
            </a:r>
            <a:r>
              <a:rPr kumimoji="1" lang="en-US" alt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PPO</a:t>
            </a:r>
            <a:r>
              <a:rPr kumimoji="1" lang="zh-CN" alt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Proximal Policy Optimization</a:t>
            </a:r>
            <a:r>
              <a:rPr kumimoji="1" lang="zh-CN" alt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kumimoji="1"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传统的强化学习（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PPO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），要训练一个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67B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的模型，需要在训练中维护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3~4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个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67B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的模型，分别是：</a:t>
            </a:r>
          </a:p>
          <a:p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被训练的模型；</a:t>
            </a:r>
          </a:p>
          <a:p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）一个不变的模型，用来做参考；</a:t>
            </a:r>
          </a:p>
          <a:p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）奖励模型，用以对被训练模型的输出打分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kumimoji="1" lang="zh-CN" altLang="en-US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）价值模型，用以评估被训练模型的结果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kumimoji="1" lang="zh-CN" altLang="en-US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solidFill>
                <a:srgbClr val="191B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其中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价值模型的训练非常困难和麻烦，占用了大量的内存和计算负担；</a:t>
            </a:r>
            <a:r>
              <a:rPr kumimoji="1" lang="en-US" altLang="zh-CN" dirty="0">
                <a:solidFill>
                  <a:srgbClr val="191B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kumimoji="1" lang="zh-CN" altLang="en-US" dirty="0">
                <a:solidFill>
                  <a:srgbClr val="191B1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使用模型的多次回答的均值作为价值参考，从而取缔了价值模型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5280717" y="3070110"/>
            <a:ext cx="6605270" cy="2884170"/>
            <a:chOff x="8219" y="3655"/>
            <a:chExt cx="10402" cy="4542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rcRect t="1432" r="469"/>
            <a:stretch>
              <a:fillRect/>
            </a:stretch>
          </p:blipFill>
          <p:spPr>
            <a:xfrm>
              <a:off x="8219" y="3655"/>
              <a:ext cx="10403" cy="4542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11962" y="5011"/>
              <a:ext cx="1368" cy="660"/>
            </a:xfrm>
            <a:prstGeom prst="rect">
              <a:avLst/>
            </a:prstGeom>
            <a:noFill/>
            <a:ln w="28575" cmpd="sng">
              <a:solidFill>
                <a:srgbClr val="FF0000"/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226607" y="2525915"/>
            <a:ext cx="20631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GRPO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取缔了</a:t>
            </a:r>
            <a:r>
              <a:rPr kumimoji="1"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PPO</a:t>
            </a:r>
            <a:r>
              <a:rPr kumimoji="1"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的价值模型</a:t>
            </a:r>
          </a:p>
        </p:txBody>
      </p:sp>
      <p:cxnSp>
        <p:nvCxnSpPr>
          <p:cNvPr id="7" name="直接箭头连接符 6"/>
          <p:cNvCxnSpPr/>
          <p:nvPr/>
        </p:nvCxnSpPr>
        <p:spPr>
          <a:xfrm flipH="1">
            <a:off x="8526202" y="3171075"/>
            <a:ext cx="700405" cy="924560"/>
          </a:xfrm>
          <a:prstGeom prst="straightConnector1">
            <a:avLst/>
          </a:prstGeom>
          <a:ln w="31750" cap="rnd">
            <a:solidFill>
              <a:srgbClr val="FF0000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DdkNDQxYjU0YjJmZjQ3YTQ2ZDRjNWQ2Mzg5Njg3NDk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satMod val="110000"/>
                <a:lum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satMod val="105000"/>
                <a:lum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shade val="94000"/>
              </a:schemeClr>
            </a:gs>
            <a:gs pos="50000">
              <a:schemeClr val="phClr">
                <a:lumMod val="110000"/>
                <a:satMod val="100000"/>
                <a:tint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2703</Words>
  <Application>Microsoft Macintosh PowerPoint</Application>
  <PresentationFormat>宽屏</PresentationFormat>
  <Paragraphs>185</Paragraphs>
  <Slides>20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等线</vt:lpstr>
      <vt:lpstr>微软雅黑</vt:lpstr>
      <vt:lpstr>Arial</vt:lpstr>
      <vt:lpstr>Calibri</vt:lpstr>
      <vt:lpstr>Times New Roman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assassin chenwei</cp:lastModifiedBy>
  <cp:revision>155</cp:revision>
  <dcterms:created xsi:type="dcterms:W3CDTF">2025-02-19T12:46:00Z</dcterms:created>
  <dcterms:modified xsi:type="dcterms:W3CDTF">2025-03-03T08:16:54Z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O">
    <vt:lpwstr>wqlLaW5nc29mdCBQREYgdG8gV1BTIDkw</vt:lpwstr>
  </property>
  <property fmtid="{D5CDD505-2E9C-101B-9397-08002B2CF9AE}" pid="3" name="Created">
    <vt:filetime>2025-02-19T17:59:15Z</vt:filetime>
  </property>
  <property fmtid="{D5CDD505-2E9C-101B-9397-08002B2CF9AE}" pid="4" name="ICV">
    <vt:lpwstr>EAB41E9C0F6F4B4C8505F4382F5257B9_13</vt:lpwstr>
  </property>
  <property fmtid="{D5CDD505-2E9C-101B-9397-08002B2CF9AE}" pid="5" name="KSOProductBuildVer">
    <vt:lpwstr>2052-12.1.0.15990</vt:lpwstr>
  </property>
</Properties>
</file>